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64" r:id="rId5"/>
    <p:sldId id="260" r:id="rId6"/>
    <p:sldId id="263" r:id="rId7"/>
    <p:sldId id="261" r:id="rId8"/>
    <p:sldId id="265" r:id="rId9"/>
    <p:sldId id="269" r:id="rId10"/>
    <p:sldId id="271" r:id="rId11"/>
    <p:sldId id="267" r:id="rId12"/>
    <p:sldId id="266" r:id="rId13"/>
    <p:sldId id="268" r:id="rId14"/>
    <p:sldId id="270" r:id="rId15"/>
    <p:sldId id="272" r:id="rId16"/>
    <p:sldId id="273"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3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11/24/2015</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11/24/2015</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11/24/2015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11/24/2015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11/24/2015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11/24/2015</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atesandevents.org/places-timelines/22-history-india-timeline.htm" TargetMode="External"/><Relationship Id="rId2" Type="http://schemas.openxmlformats.org/officeDocument/2006/relationships/hyperlink" Target="http://www.britannica.com/topic/East-India-Company" TargetMode="External"/><Relationship Id="rId1" Type="http://schemas.openxmlformats.org/officeDocument/2006/relationships/slideLayout" Target="../slideLayouts/slideLayout2.xml"/><Relationship Id="rId5" Type="http://schemas.openxmlformats.org/officeDocument/2006/relationships/hyperlink" Target="http://content.time.com/time/photogallery/0,29307,1649065_1420808,00.html" TargetMode="External"/><Relationship Id="rId4" Type="http://schemas.openxmlformats.org/officeDocument/2006/relationships/hyperlink" Target="http://www.timeforkids.com/destination/india/history-timelin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britannica.com/topic/Indus-civilization" TargetMode="External"/><Relationship Id="rId2" Type="http://schemas.openxmlformats.org/officeDocument/2006/relationships/hyperlink" Target="http://knowindia.gov.in/knowindia/culture_heritage.php?id=17" TargetMode="External"/><Relationship Id="rId1" Type="http://schemas.openxmlformats.org/officeDocument/2006/relationships/slideLayout" Target="../slideLayouts/slideLayout2.xml"/><Relationship Id="rId4" Type="http://schemas.openxmlformats.org/officeDocument/2006/relationships/hyperlink" Target="http://www.timemaps.com/civilization-the-vedic-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facts-about-india.com/aryans-arrival-in-india.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harekrsna.com/practice/4regs/vegetarian/dharma.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examiner.com/article/celebrate-lord-buddha-s-birthday-and-the-full-mo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Relationship Id="rId2" Type="http://schemas.openxmlformats.org/officeDocument/2006/relationships/hyperlink" Target="https://www.quora.com/Why-didnt-Alexander-the-Great-invade-Ind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India</a:t>
            </a:r>
            <a:endParaRPr lang="en-US" dirty="0"/>
          </a:p>
        </p:txBody>
      </p:sp>
      <p:sp>
        <p:nvSpPr>
          <p:cNvPr id="3" name="Subtitle 2"/>
          <p:cNvSpPr>
            <a:spLocks noGrp="1"/>
          </p:cNvSpPr>
          <p:nvPr>
            <p:ph type="subTitle" idx="1"/>
          </p:nvPr>
        </p:nvSpPr>
        <p:spPr/>
        <p:txBody>
          <a:bodyPr/>
          <a:lstStyle/>
          <a:p>
            <a:r>
              <a:rPr lang="en-US" dirty="0" smtClean="0"/>
              <a:t>HISTORICAL TIMELINE</a:t>
            </a:r>
            <a:endParaRPr lang="en-US" dirty="0"/>
          </a:p>
        </p:txBody>
      </p:sp>
    </p:spTree>
    <p:extLst>
      <p:ext uri="{BB962C8B-B14F-4D97-AF65-F5344CB8AC3E}">
        <p14:creationId xmlns:p14="http://schemas.microsoft.com/office/powerpoint/2010/main" val="149737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Taj Mahal </a:t>
            </a:r>
            <a:endParaRPr lang="en-US" dirty="0"/>
          </a:p>
        </p:txBody>
      </p:sp>
      <p:sp>
        <p:nvSpPr>
          <p:cNvPr id="3" name="Content Placeholder 2"/>
          <p:cNvSpPr>
            <a:spLocks noGrp="1"/>
          </p:cNvSpPr>
          <p:nvPr>
            <p:ph idx="1"/>
          </p:nvPr>
        </p:nvSpPr>
        <p:spPr>
          <a:xfrm>
            <a:off x="1478924" y="2128878"/>
            <a:ext cx="3711262" cy="3931920"/>
          </a:xfrm>
        </p:spPr>
        <p:txBody>
          <a:bodyPr>
            <a:normAutofit/>
          </a:bodyPr>
          <a:lstStyle/>
          <a:p>
            <a:r>
              <a:rPr lang="en-US" sz="3600" dirty="0"/>
              <a:t>1638</a:t>
            </a:r>
          </a:p>
          <a:p>
            <a:pPr marL="0" indent="0">
              <a:buNone/>
            </a:pPr>
            <a:r>
              <a:rPr lang="en-US" sz="2000" dirty="0"/>
              <a:t>Mogul Emperor Shah Jahan begins construction of the Taj Mahal in memory of his wife </a:t>
            </a:r>
            <a:r>
              <a:rPr lang="en-US" sz="2000" dirty="0" err="1"/>
              <a:t>Mumtaz</a:t>
            </a:r>
            <a:r>
              <a:rPr lang="en-US" sz="2000" dirty="0"/>
              <a:t>.</a:t>
            </a:r>
            <a:endParaRPr lang="en-US" sz="2000" dirty="0"/>
          </a:p>
        </p:txBody>
      </p:sp>
      <p:pic>
        <p:nvPicPr>
          <p:cNvPr id="1026" name="Picture 2" descr="http://cache-graphicslib.viator.com/graphicslib/thumbs674x446/5588/SITours/private-tour-day-trip-to-agra-from-delhi-including-taj-mahal-and-agra-in-delhi-1497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454" y="2309182"/>
            <a:ext cx="4863746" cy="321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3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Mohandas Gandhi</a:t>
            </a:r>
          </a:p>
        </p:txBody>
      </p:sp>
      <p:sp>
        <p:nvSpPr>
          <p:cNvPr id="3" name="Content Placeholder 2"/>
          <p:cNvSpPr>
            <a:spLocks noGrp="1"/>
          </p:cNvSpPr>
          <p:nvPr>
            <p:ph idx="1"/>
          </p:nvPr>
        </p:nvSpPr>
        <p:spPr>
          <a:xfrm>
            <a:off x="1066800" y="2103120"/>
            <a:ext cx="4071870" cy="3931920"/>
          </a:xfrm>
        </p:spPr>
        <p:txBody>
          <a:bodyPr/>
          <a:lstStyle/>
          <a:p>
            <a:r>
              <a:rPr lang="en-US" sz="3600" dirty="0"/>
              <a:t>1915</a:t>
            </a:r>
          </a:p>
          <a:p>
            <a:pPr marL="0" indent="0">
              <a:buNone/>
            </a:pPr>
            <a:r>
              <a:rPr lang="en-US" dirty="0"/>
              <a:t>After studying law in Britain and fighting for Indian rights in South Africa, Mohandas Gandhi launches a campaign of nonviolent resistance against British rule in India. Gandhi is called Mahatma, meaning "Great Soul."</a:t>
            </a:r>
          </a:p>
        </p:txBody>
      </p:sp>
      <p:pic>
        <p:nvPicPr>
          <p:cNvPr id="4" name="Picture 3"/>
          <p:cNvPicPr>
            <a:picLocks noChangeAspect="1"/>
          </p:cNvPicPr>
          <p:nvPr/>
        </p:nvPicPr>
        <p:blipFill>
          <a:blip r:embed="rId2"/>
          <a:stretch>
            <a:fillRect/>
          </a:stretch>
        </p:blipFill>
        <p:spPr>
          <a:xfrm>
            <a:off x="5635580" y="2014194"/>
            <a:ext cx="5092521" cy="3819391"/>
          </a:xfrm>
          <a:prstGeom prst="rect">
            <a:avLst/>
          </a:prstGeom>
        </p:spPr>
      </p:pic>
    </p:spTree>
    <p:extLst>
      <p:ext uri="{BB962C8B-B14F-4D97-AF65-F5344CB8AC3E}">
        <p14:creationId xmlns:p14="http://schemas.microsoft.com/office/powerpoint/2010/main" val="147007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323"/>
            <a:ext cx="10058400" cy="1371600"/>
          </a:xfrm>
        </p:spPr>
        <p:txBody>
          <a:bodyPr>
            <a:normAutofit fontScale="90000"/>
          </a:bodyPr>
          <a:lstStyle/>
          <a:p>
            <a:pPr algn="ctr"/>
            <a:r>
              <a:rPr lang="en-US" sz="5300" dirty="0"/>
              <a:t>Independence and Partition</a:t>
            </a:r>
            <a:r>
              <a:rPr lang="en-US" dirty="0"/>
              <a:t/>
            </a:r>
            <a:br>
              <a:rPr lang="en-US" dirty="0"/>
            </a:br>
            <a:endParaRPr lang="en-US" dirty="0"/>
          </a:p>
        </p:txBody>
      </p:sp>
      <p:sp>
        <p:nvSpPr>
          <p:cNvPr id="3" name="Content Placeholder 2"/>
          <p:cNvSpPr>
            <a:spLocks noGrp="1"/>
          </p:cNvSpPr>
          <p:nvPr>
            <p:ph idx="1"/>
          </p:nvPr>
        </p:nvSpPr>
        <p:spPr>
          <a:xfrm>
            <a:off x="1066800" y="2103120"/>
            <a:ext cx="4033234" cy="3931920"/>
          </a:xfrm>
        </p:spPr>
        <p:txBody>
          <a:bodyPr/>
          <a:lstStyle/>
          <a:p>
            <a:r>
              <a:rPr lang="en-US" sz="3600" dirty="0" smtClean="0"/>
              <a:t>1947</a:t>
            </a:r>
          </a:p>
          <a:p>
            <a:pPr marL="0" indent="0">
              <a:buNone/>
            </a:pPr>
            <a:r>
              <a:rPr lang="en-US" sz="2000" dirty="0" smtClean="0"/>
              <a:t>Muslim </a:t>
            </a:r>
            <a:r>
              <a:rPr lang="en-US" sz="2000" dirty="0"/>
              <a:t>refugees crowd onto a train near New Delhi during the bloody Partition of Hindu-majority India and Muslim-majority Pakistan. Some 15 million people are displaced and an estimated 500,000 killed in the savage violence sparked by Britain's division of its former colony.</a:t>
            </a:r>
          </a:p>
        </p:txBody>
      </p:sp>
      <p:pic>
        <p:nvPicPr>
          <p:cNvPr id="4" name="Picture 3"/>
          <p:cNvPicPr>
            <a:picLocks noChangeAspect="1"/>
          </p:cNvPicPr>
          <p:nvPr/>
        </p:nvPicPr>
        <p:blipFill>
          <a:blip r:embed="rId2"/>
          <a:stretch>
            <a:fillRect/>
          </a:stretch>
        </p:blipFill>
        <p:spPr>
          <a:xfrm>
            <a:off x="5540943" y="2103120"/>
            <a:ext cx="5584257" cy="3692373"/>
          </a:xfrm>
          <a:prstGeom prst="rect">
            <a:avLst/>
          </a:prstGeom>
        </p:spPr>
      </p:pic>
    </p:spTree>
    <p:extLst>
      <p:ext uri="{BB962C8B-B14F-4D97-AF65-F5344CB8AC3E}">
        <p14:creationId xmlns:p14="http://schemas.microsoft.com/office/powerpoint/2010/main" val="286734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Women in Power </a:t>
            </a:r>
            <a:endParaRPr lang="en-US" dirty="0"/>
          </a:p>
        </p:txBody>
      </p:sp>
      <p:sp>
        <p:nvSpPr>
          <p:cNvPr id="3" name="Content Placeholder 2"/>
          <p:cNvSpPr>
            <a:spLocks noGrp="1"/>
          </p:cNvSpPr>
          <p:nvPr>
            <p:ph idx="1"/>
          </p:nvPr>
        </p:nvSpPr>
        <p:spPr>
          <a:xfrm>
            <a:off x="1878169" y="2014194"/>
            <a:ext cx="3453685" cy="3931920"/>
          </a:xfrm>
        </p:spPr>
        <p:txBody>
          <a:bodyPr/>
          <a:lstStyle/>
          <a:p>
            <a:r>
              <a:rPr lang="en-US" sz="3600" dirty="0"/>
              <a:t>1966</a:t>
            </a:r>
          </a:p>
          <a:p>
            <a:pPr marL="0" indent="0">
              <a:buNone/>
            </a:pPr>
            <a:r>
              <a:rPr lang="en-US" dirty="0"/>
              <a:t>Indira Gandhi (not related to Mahatma) becomes Prime Minister and one of the first women elected to lead a nation.</a:t>
            </a:r>
          </a:p>
        </p:txBody>
      </p:sp>
      <p:pic>
        <p:nvPicPr>
          <p:cNvPr id="2050" name="Picture 2" descr="http://boongoo.com/data/photo/indira-gandhi/indira-gandh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499" y="1902934"/>
            <a:ext cx="29146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80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Natural Disasters </a:t>
            </a:r>
            <a:endParaRPr lang="en-US" dirty="0"/>
          </a:p>
        </p:txBody>
      </p:sp>
      <p:sp>
        <p:nvSpPr>
          <p:cNvPr id="3" name="Content Placeholder 2"/>
          <p:cNvSpPr>
            <a:spLocks noGrp="1"/>
          </p:cNvSpPr>
          <p:nvPr>
            <p:ph idx="1"/>
          </p:nvPr>
        </p:nvSpPr>
        <p:spPr>
          <a:xfrm>
            <a:off x="1331494" y="2014194"/>
            <a:ext cx="3541295" cy="3931920"/>
          </a:xfrm>
        </p:spPr>
        <p:txBody>
          <a:bodyPr/>
          <a:lstStyle/>
          <a:p>
            <a:r>
              <a:rPr lang="en-US" sz="3600" dirty="0"/>
              <a:t>2004–2005</a:t>
            </a:r>
          </a:p>
          <a:p>
            <a:pPr marL="0" indent="0">
              <a:buNone/>
            </a:pPr>
            <a:r>
              <a:rPr lang="en-US" dirty="0"/>
              <a:t>A series of natural disasters, including floods, earthquakes and tsunamis, brings destruction to southern coastal communities.</a:t>
            </a:r>
          </a:p>
        </p:txBody>
      </p:sp>
      <p:pic>
        <p:nvPicPr>
          <p:cNvPr id="4" name="Picture 3"/>
          <p:cNvPicPr>
            <a:picLocks noChangeAspect="1"/>
          </p:cNvPicPr>
          <p:nvPr/>
        </p:nvPicPr>
        <p:blipFill>
          <a:blip r:embed="rId2"/>
          <a:stretch>
            <a:fillRect/>
          </a:stretch>
        </p:blipFill>
        <p:spPr>
          <a:xfrm>
            <a:off x="5639161" y="1925052"/>
            <a:ext cx="5590313" cy="3993081"/>
          </a:xfrm>
          <a:prstGeom prst="rect">
            <a:avLst/>
          </a:prstGeom>
        </p:spPr>
      </p:pic>
    </p:spTree>
    <p:extLst>
      <p:ext uri="{BB962C8B-B14F-4D97-AF65-F5344CB8AC3E}">
        <p14:creationId xmlns:p14="http://schemas.microsoft.com/office/powerpoint/2010/main" val="291295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dirty="0"/>
              <a:t>The Sky's the Limit</a:t>
            </a:r>
            <a:r>
              <a:rPr lang="en-US" dirty="0"/>
              <a:t/>
            </a:r>
            <a:br>
              <a:rPr lang="en-US" dirty="0"/>
            </a:br>
            <a:endParaRPr lang="en-US" dirty="0"/>
          </a:p>
        </p:txBody>
      </p:sp>
      <p:sp>
        <p:nvSpPr>
          <p:cNvPr id="3" name="Content Placeholder 2"/>
          <p:cNvSpPr>
            <a:spLocks noGrp="1"/>
          </p:cNvSpPr>
          <p:nvPr>
            <p:ph idx="1"/>
          </p:nvPr>
        </p:nvSpPr>
        <p:spPr>
          <a:xfrm>
            <a:off x="1066800" y="2103120"/>
            <a:ext cx="4034589" cy="3931920"/>
          </a:xfrm>
        </p:spPr>
        <p:txBody>
          <a:bodyPr/>
          <a:lstStyle/>
          <a:p>
            <a:r>
              <a:rPr lang="en-US" sz="3600" dirty="0" smtClean="0"/>
              <a:t>2007</a:t>
            </a:r>
          </a:p>
          <a:p>
            <a:pPr marL="0" indent="0">
              <a:buNone/>
            </a:pPr>
            <a:r>
              <a:rPr lang="en-US" dirty="0" smtClean="0"/>
              <a:t>In </a:t>
            </a:r>
            <a:r>
              <a:rPr lang="en-US" dirty="0"/>
              <a:t>early July, the Bombay Stock Exchange Sensex Index eclipses the 15,000 mark for the first time. The milestone means India's markets have soared fivefold in five years.</a:t>
            </a:r>
          </a:p>
        </p:txBody>
      </p:sp>
      <p:pic>
        <p:nvPicPr>
          <p:cNvPr id="4" name="Picture 3"/>
          <p:cNvPicPr>
            <a:picLocks noChangeAspect="1"/>
          </p:cNvPicPr>
          <p:nvPr/>
        </p:nvPicPr>
        <p:blipFill>
          <a:blip r:embed="rId2"/>
          <a:stretch>
            <a:fillRect/>
          </a:stretch>
        </p:blipFill>
        <p:spPr>
          <a:xfrm>
            <a:off x="5509461" y="2103120"/>
            <a:ext cx="5836318" cy="3487108"/>
          </a:xfrm>
          <a:prstGeom prst="rect">
            <a:avLst/>
          </a:prstGeom>
        </p:spPr>
      </p:pic>
    </p:spTree>
    <p:extLst>
      <p:ext uri="{BB962C8B-B14F-4D97-AF65-F5344CB8AC3E}">
        <p14:creationId xmlns:p14="http://schemas.microsoft.com/office/powerpoint/2010/main" val="254831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 </a:t>
            </a:r>
            <a:endParaRPr lang="en-US" dirty="0"/>
          </a:p>
        </p:txBody>
      </p:sp>
      <p:sp>
        <p:nvSpPr>
          <p:cNvPr id="3" name="Content Placeholder 2"/>
          <p:cNvSpPr>
            <a:spLocks noGrp="1"/>
          </p:cNvSpPr>
          <p:nvPr>
            <p:ph idx="1"/>
          </p:nvPr>
        </p:nvSpPr>
        <p:spPr/>
        <p:txBody>
          <a:bodyPr>
            <a:normAutofit/>
          </a:bodyPr>
          <a:lstStyle/>
          <a:p>
            <a:r>
              <a:rPr lang="en-US" sz="2400" dirty="0"/>
              <a:t>East India Company. (2015). In </a:t>
            </a:r>
            <a:r>
              <a:rPr lang="en-US" sz="2400" dirty="0" err="1"/>
              <a:t>Encyclopædia</a:t>
            </a:r>
            <a:r>
              <a:rPr lang="en-US" sz="2400" dirty="0"/>
              <a:t> Britannica. Retrieved from </a:t>
            </a:r>
            <a:r>
              <a:rPr lang="en-US" sz="2400" dirty="0">
                <a:hlinkClick r:id="rId2"/>
              </a:rPr>
              <a:t>http://</a:t>
            </a:r>
            <a:r>
              <a:rPr lang="en-US" sz="2400" dirty="0" smtClean="0">
                <a:hlinkClick r:id="rId2"/>
              </a:rPr>
              <a:t>www.britannica.com/topic/East-India-Company</a:t>
            </a:r>
            <a:r>
              <a:rPr lang="en-US" sz="2400" dirty="0" smtClean="0"/>
              <a:t> </a:t>
            </a:r>
          </a:p>
          <a:p>
            <a:r>
              <a:rPr lang="en-US" sz="2400" dirty="0"/>
              <a:t>History India Timeline. (</a:t>
            </a:r>
            <a:r>
              <a:rPr lang="en-US" sz="2400" dirty="0" err="1"/>
              <a:t>n.d.</a:t>
            </a:r>
            <a:r>
              <a:rPr lang="en-US" sz="2400" dirty="0"/>
              <a:t>). Retrieved November 23, 2015, from </a:t>
            </a:r>
            <a:r>
              <a:rPr lang="en-US" sz="2400" dirty="0">
                <a:hlinkClick r:id="rId3"/>
              </a:rPr>
              <a:t>http://</a:t>
            </a:r>
            <a:r>
              <a:rPr lang="en-US" sz="2400" dirty="0" smtClean="0">
                <a:hlinkClick r:id="rId3"/>
              </a:rPr>
              <a:t>www.datesandevents.org/places-timelines/22-history-india-timeline.htm</a:t>
            </a:r>
            <a:r>
              <a:rPr lang="en-US" sz="2400" dirty="0" smtClean="0"/>
              <a:t> </a:t>
            </a:r>
          </a:p>
          <a:p>
            <a:r>
              <a:rPr lang="en-US" sz="2400" dirty="0"/>
              <a:t>India Timeline. (</a:t>
            </a:r>
            <a:r>
              <a:rPr lang="en-US" sz="2400" dirty="0" err="1"/>
              <a:t>n.d.</a:t>
            </a:r>
            <a:r>
              <a:rPr lang="en-US" sz="2400" dirty="0"/>
              <a:t>). Retrieved November 23, 2015, from </a:t>
            </a:r>
            <a:r>
              <a:rPr lang="en-US" sz="2400" dirty="0">
                <a:hlinkClick r:id="rId4"/>
              </a:rPr>
              <a:t>http://</a:t>
            </a:r>
            <a:r>
              <a:rPr lang="en-US" sz="2400" dirty="0" smtClean="0">
                <a:hlinkClick r:id="rId4"/>
              </a:rPr>
              <a:t>www.timeforkids.com/destination/india/history-timeline</a:t>
            </a:r>
            <a:r>
              <a:rPr lang="en-US" sz="2400" dirty="0" smtClean="0"/>
              <a:t> </a:t>
            </a:r>
          </a:p>
          <a:p>
            <a:r>
              <a:rPr lang="en-US" sz="2400" dirty="0"/>
              <a:t>Photos: India's Turning Point. (</a:t>
            </a:r>
            <a:r>
              <a:rPr lang="en-US" sz="2400" dirty="0" err="1"/>
              <a:t>n.d.</a:t>
            </a:r>
            <a:r>
              <a:rPr lang="en-US" sz="2400" dirty="0"/>
              <a:t>). Retrieved November 23, 2015, from </a:t>
            </a:r>
            <a:r>
              <a:rPr lang="en-US" sz="2400" dirty="0">
                <a:hlinkClick r:id="rId5"/>
              </a:rPr>
              <a:t>http://</a:t>
            </a:r>
            <a:r>
              <a:rPr lang="en-US" sz="2400" dirty="0" smtClean="0">
                <a:hlinkClick r:id="rId5"/>
              </a:rPr>
              <a:t>content.time.com/time/photogallery/0,29307,1649065_1420808,00.html</a:t>
            </a:r>
            <a:r>
              <a:rPr lang="en-US" sz="2400" dirty="0" smtClean="0"/>
              <a:t> </a:t>
            </a:r>
            <a:endParaRPr lang="en-US" sz="2400" dirty="0"/>
          </a:p>
        </p:txBody>
      </p:sp>
    </p:spTree>
    <p:extLst>
      <p:ext uri="{BB962C8B-B14F-4D97-AF65-F5344CB8AC3E}">
        <p14:creationId xmlns:p14="http://schemas.microsoft.com/office/powerpoint/2010/main" val="86261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Resources </a:t>
            </a:r>
            <a:endParaRPr lang="en-US" sz="4400" dirty="0"/>
          </a:p>
        </p:txBody>
      </p:sp>
      <p:sp>
        <p:nvSpPr>
          <p:cNvPr id="3" name="Content Placeholder 2"/>
          <p:cNvSpPr>
            <a:spLocks noGrp="1"/>
          </p:cNvSpPr>
          <p:nvPr>
            <p:ph idx="1"/>
          </p:nvPr>
        </p:nvSpPr>
        <p:spPr/>
        <p:txBody>
          <a:bodyPr/>
          <a:lstStyle/>
          <a:p>
            <a:r>
              <a:rPr lang="en-US" sz="2400" dirty="0"/>
              <a:t>Ancient History: Vedic Civilization. </a:t>
            </a:r>
            <a:r>
              <a:rPr lang="en-US" sz="2400" dirty="0" smtClean="0"/>
              <a:t>(2015). </a:t>
            </a:r>
            <a:r>
              <a:rPr lang="en-US" sz="2400" dirty="0"/>
              <a:t>Retrieved September 22, 2015, from </a:t>
            </a:r>
            <a:r>
              <a:rPr lang="en-US" sz="2400" dirty="0">
                <a:hlinkClick r:id="rId2"/>
              </a:rPr>
              <a:t>http://</a:t>
            </a:r>
            <a:r>
              <a:rPr lang="en-US" sz="2400" dirty="0" smtClean="0">
                <a:hlinkClick r:id="rId2"/>
              </a:rPr>
              <a:t>knowindia.gov.in/knowindia/culture_heritage.php?id=17</a:t>
            </a:r>
            <a:r>
              <a:rPr lang="en-US" sz="2400" dirty="0"/>
              <a:t> </a:t>
            </a:r>
            <a:endParaRPr lang="en-US" sz="2400" dirty="0" smtClean="0"/>
          </a:p>
          <a:p>
            <a:r>
              <a:rPr lang="en-US" sz="2400" dirty="0"/>
              <a:t>Indus civilization. (2015). In </a:t>
            </a:r>
            <a:r>
              <a:rPr lang="en-US" sz="2400" dirty="0" err="1"/>
              <a:t>Encyclopædia</a:t>
            </a:r>
            <a:r>
              <a:rPr lang="en-US" sz="2400" dirty="0"/>
              <a:t> Britannica. Retrieved from </a:t>
            </a:r>
            <a:r>
              <a:rPr lang="en-US" sz="2400" dirty="0">
                <a:hlinkClick r:id="rId3"/>
              </a:rPr>
              <a:t>http://</a:t>
            </a:r>
            <a:r>
              <a:rPr lang="en-US" sz="2400" dirty="0" smtClean="0">
                <a:hlinkClick r:id="rId3"/>
              </a:rPr>
              <a:t>www.britannica.com/topic/Indus-civilization</a:t>
            </a:r>
            <a:r>
              <a:rPr lang="en-US" sz="2400" dirty="0" smtClean="0"/>
              <a:t>  </a:t>
            </a:r>
          </a:p>
          <a:p>
            <a:r>
              <a:rPr lang="en-US" sz="2400" dirty="0"/>
              <a:t>"Civilization Overview and History: The Vedic Age of Ancient India." </a:t>
            </a:r>
            <a:r>
              <a:rPr lang="en-US" sz="2400" dirty="0" err="1"/>
              <a:t>TimeMaps</a:t>
            </a:r>
            <a:r>
              <a:rPr lang="en-US" sz="2400" dirty="0"/>
              <a:t>. Web. 22 Sept. 2015. </a:t>
            </a:r>
            <a:r>
              <a:rPr lang="en-US" sz="2400" dirty="0" smtClean="0">
                <a:hlinkClick r:id="rId4"/>
              </a:rPr>
              <a:t>http</a:t>
            </a:r>
            <a:r>
              <a:rPr lang="en-US" sz="2400" dirty="0">
                <a:hlinkClick r:id="rId4"/>
              </a:rPr>
              <a:t>://</a:t>
            </a:r>
            <a:r>
              <a:rPr lang="en-US" sz="2400" dirty="0" smtClean="0">
                <a:hlinkClick r:id="rId4"/>
              </a:rPr>
              <a:t>www.timemaps.com/civilization-the-vedic-age</a:t>
            </a:r>
            <a:endParaRPr lang="en-US" sz="2400" dirty="0" smtClean="0"/>
          </a:p>
          <a:p>
            <a:pPr marL="0" indent="0">
              <a:buNone/>
            </a:pPr>
            <a:endParaRPr lang="en-US" dirty="0"/>
          </a:p>
        </p:txBody>
      </p:sp>
    </p:spTree>
    <p:extLst>
      <p:ext uri="{BB962C8B-B14F-4D97-AF65-F5344CB8AC3E}">
        <p14:creationId xmlns:p14="http://schemas.microsoft.com/office/powerpoint/2010/main" val="249811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572" y="2280324"/>
            <a:ext cx="10058400" cy="1371600"/>
          </a:xfrm>
        </p:spPr>
        <p:txBody>
          <a:bodyPr/>
          <a:lstStyle/>
          <a:p>
            <a:pPr algn="ctr"/>
            <a:r>
              <a:rPr lang="en-US" dirty="0" smtClean="0"/>
              <a:t>EARLY SETTLEMENT </a:t>
            </a:r>
            <a:endParaRPr lang="en-US" dirty="0"/>
          </a:p>
        </p:txBody>
      </p:sp>
    </p:spTree>
    <p:extLst>
      <p:ext uri="{BB962C8B-B14F-4D97-AF65-F5344CB8AC3E}">
        <p14:creationId xmlns:p14="http://schemas.microsoft.com/office/powerpoint/2010/main" val="195068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The Indus Valley Civilization</a:t>
            </a:r>
            <a:endParaRPr lang="en-US" sz="3600" dirty="0"/>
          </a:p>
        </p:txBody>
      </p:sp>
      <p:sp>
        <p:nvSpPr>
          <p:cNvPr id="3" name="Content Placeholder 2"/>
          <p:cNvSpPr>
            <a:spLocks noGrp="1"/>
          </p:cNvSpPr>
          <p:nvPr>
            <p:ph idx="1"/>
          </p:nvPr>
        </p:nvSpPr>
        <p:spPr>
          <a:xfrm>
            <a:off x="1066800" y="2103120"/>
            <a:ext cx="4351361" cy="3931920"/>
          </a:xfrm>
        </p:spPr>
        <p:txBody>
          <a:bodyPr/>
          <a:lstStyle/>
          <a:p>
            <a:r>
              <a:rPr lang="en-US" dirty="0"/>
              <a:t>The Indus Valley Civilization, </a:t>
            </a:r>
            <a:r>
              <a:rPr lang="en-US" dirty="0" smtClean="0"/>
              <a:t>also known as the Harappan Civilization flourished </a:t>
            </a:r>
            <a:r>
              <a:rPr lang="en-US" dirty="0"/>
              <a:t>around 2,500 BC, in the western part of South </a:t>
            </a:r>
            <a:r>
              <a:rPr lang="en-US" dirty="0" smtClean="0"/>
              <a:t>Asia. </a:t>
            </a:r>
          </a:p>
          <a:p>
            <a:r>
              <a:rPr lang="en-US" dirty="0" smtClean="0"/>
              <a:t>The </a:t>
            </a:r>
            <a:r>
              <a:rPr lang="en-US" dirty="0"/>
              <a:t>Indus civilization apparently evolved from the villages of </a:t>
            </a:r>
            <a:r>
              <a:rPr lang="en-US" dirty="0" smtClean="0"/>
              <a:t>neighbors </a:t>
            </a:r>
            <a:r>
              <a:rPr lang="en-US" dirty="0"/>
              <a:t>or predecessors, using the Mesopotamian model of irrigated agriculture with sufficient skill to reap the advantages of the spacious and fertile Indus River </a:t>
            </a:r>
            <a:r>
              <a:rPr lang="en-US" dirty="0" smtClean="0"/>
              <a:t>valley. ( “Indus Civilization,” 2015).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2014194"/>
            <a:ext cx="4762500" cy="3571875"/>
          </a:xfrm>
          <a:prstGeom prst="rect">
            <a:avLst/>
          </a:prstGeom>
        </p:spPr>
      </p:pic>
    </p:spTree>
    <p:extLst>
      <p:ext uri="{BB962C8B-B14F-4D97-AF65-F5344CB8AC3E}">
        <p14:creationId xmlns:p14="http://schemas.microsoft.com/office/powerpoint/2010/main" val="346901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Disappearance of the Indus Civilization</a:t>
            </a:r>
            <a:endParaRPr lang="en-US" sz="3600" dirty="0"/>
          </a:p>
        </p:txBody>
      </p:sp>
      <p:sp>
        <p:nvSpPr>
          <p:cNvPr id="3" name="Content Placeholder 2"/>
          <p:cNvSpPr>
            <a:spLocks noGrp="1"/>
          </p:cNvSpPr>
          <p:nvPr>
            <p:ph idx="1"/>
          </p:nvPr>
        </p:nvSpPr>
        <p:spPr>
          <a:xfrm>
            <a:off x="1066800" y="2103120"/>
            <a:ext cx="4496873" cy="3931920"/>
          </a:xfrm>
        </p:spPr>
        <p:txBody>
          <a:bodyPr>
            <a:normAutofit fontScale="92500" lnSpcReduction="10000"/>
          </a:bodyPr>
          <a:lstStyle/>
          <a:p>
            <a:r>
              <a:rPr lang="en-US" dirty="0"/>
              <a:t> By 1500 BC, the Harappan culture came to an end. Among various causes ascribed to the decay of Indus Valley Civilization are the invasion by the Aryans, the recurrent floods and other natural causes like earthquake, etc</a:t>
            </a:r>
            <a:r>
              <a:rPr lang="en-US" dirty="0" smtClean="0"/>
              <a:t>. ( “Ancient History, ” 2015).</a:t>
            </a:r>
          </a:p>
          <a:p>
            <a:endParaRPr lang="en-US" dirty="0"/>
          </a:p>
          <a:p>
            <a:endParaRPr lang="en-US" dirty="0" smtClean="0"/>
          </a:p>
          <a:p>
            <a:endParaRPr lang="en-US" dirty="0"/>
          </a:p>
          <a:p>
            <a:endParaRPr lang="en-US" dirty="0" smtClean="0"/>
          </a:p>
          <a:p>
            <a:endParaRPr lang="en-US" dirty="0"/>
          </a:p>
          <a:p>
            <a:pPr marL="0" indent="0">
              <a:buNone/>
            </a:pPr>
            <a:r>
              <a:rPr lang="en-US" dirty="0"/>
              <a:t>Image: </a:t>
            </a:r>
            <a:r>
              <a:rPr lang="en-US" dirty="0">
                <a:hlinkClick r:id="rId2"/>
              </a:rPr>
              <a:t>http://</a:t>
            </a:r>
            <a:r>
              <a:rPr lang="en-US" dirty="0" smtClean="0">
                <a:hlinkClick r:id="rId2"/>
              </a:rPr>
              <a:t>www.facts-about-india.com/aryans-arrival-in-india.php</a:t>
            </a: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473" y="2014194"/>
            <a:ext cx="4723327" cy="3542495"/>
          </a:xfrm>
          <a:prstGeom prst="rect">
            <a:avLst/>
          </a:prstGeom>
        </p:spPr>
      </p:pic>
    </p:spTree>
    <p:extLst>
      <p:ext uri="{BB962C8B-B14F-4D97-AF65-F5344CB8AC3E}">
        <p14:creationId xmlns:p14="http://schemas.microsoft.com/office/powerpoint/2010/main" val="314432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Vedic </a:t>
            </a:r>
            <a:r>
              <a:rPr lang="en-US" sz="4000" dirty="0" smtClean="0"/>
              <a:t>Civilization</a:t>
            </a:r>
            <a:endParaRPr lang="en-US" sz="4000" dirty="0"/>
          </a:p>
        </p:txBody>
      </p:sp>
      <p:sp>
        <p:nvSpPr>
          <p:cNvPr id="3" name="Content Placeholder 2"/>
          <p:cNvSpPr>
            <a:spLocks noGrp="1"/>
          </p:cNvSpPr>
          <p:nvPr>
            <p:ph idx="1"/>
          </p:nvPr>
        </p:nvSpPr>
        <p:spPr>
          <a:xfrm>
            <a:off x="1066800" y="2103120"/>
            <a:ext cx="4310418" cy="3931920"/>
          </a:xfrm>
        </p:spPr>
        <p:txBody>
          <a:bodyPr>
            <a:normAutofit lnSpcReduction="10000"/>
          </a:bodyPr>
          <a:lstStyle/>
          <a:p>
            <a:r>
              <a:rPr lang="en-US" dirty="0" smtClean="0"/>
              <a:t>Period </a:t>
            </a:r>
            <a:r>
              <a:rPr lang="en-US" dirty="0"/>
              <a:t>when the basic foundations of Indian civilization were laid down. These include the emergence of early Hinduism as the foundational religion of India, and the social/religious phenomenon known as caste</a:t>
            </a:r>
            <a:r>
              <a:rPr lang="en-US" dirty="0" smtClean="0"/>
              <a:t>.</a:t>
            </a:r>
            <a:r>
              <a:rPr lang="en-US" dirty="0"/>
              <a:t> </a:t>
            </a:r>
            <a:r>
              <a:rPr lang="en-US" dirty="0" smtClean="0"/>
              <a:t>(“Ancient History, ”2015).</a:t>
            </a:r>
          </a:p>
          <a:p>
            <a:r>
              <a:rPr lang="en-US" dirty="0" smtClean="0"/>
              <a:t>The </a:t>
            </a:r>
            <a:r>
              <a:rPr lang="en-US" dirty="0"/>
              <a:t>Vedic Civilization flourished along the river </a:t>
            </a:r>
            <a:r>
              <a:rPr lang="en-US" dirty="0" err="1"/>
              <a:t>Saraswati</a:t>
            </a:r>
            <a:r>
              <a:rPr lang="en-US" dirty="0" smtClean="0"/>
              <a:t>.</a:t>
            </a:r>
          </a:p>
          <a:p>
            <a:endParaRPr lang="en-US" dirty="0"/>
          </a:p>
          <a:p>
            <a:endParaRPr lang="en-US" dirty="0" smtClean="0"/>
          </a:p>
          <a:p>
            <a:pPr marL="0" indent="0">
              <a:buNone/>
            </a:pPr>
            <a:r>
              <a:rPr lang="en-US" dirty="0" smtClean="0"/>
              <a:t>Image</a:t>
            </a:r>
            <a:r>
              <a:rPr lang="en-US" dirty="0"/>
              <a:t>: </a:t>
            </a:r>
            <a:r>
              <a:rPr lang="en-US" dirty="0">
                <a:hlinkClick r:id="rId2"/>
              </a:rPr>
              <a:t>http://</a:t>
            </a:r>
            <a:r>
              <a:rPr lang="en-US" dirty="0" smtClean="0">
                <a:hlinkClick r:id="rId2"/>
              </a:rPr>
              <a:t>www.harekrsna.com/practice/4regs/vegetarian/dharma.htm</a:t>
            </a: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140" y="2014194"/>
            <a:ext cx="5217199" cy="3704026"/>
          </a:xfrm>
          <a:prstGeom prst="rect">
            <a:avLst/>
          </a:prstGeom>
        </p:spPr>
      </p:pic>
    </p:spTree>
    <p:extLst>
      <p:ext uri="{BB962C8B-B14F-4D97-AF65-F5344CB8AC3E}">
        <p14:creationId xmlns:p14="http://schemas.microsoft.com/office/powerpoint/2010/main" val="150771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Buddhist Era</a:t>
            </a:r>
          </a:p>
        </p:txBody>
      </p:sp>
      <p:sp>
        <p:nvSpPr>
          <p:cNvPr id="3" name="Content Placeholder 2"/>
          <p:cNvSpPr>
            <a:spLocks noGrp="1"/>
          </p:cNvSpPr>
          <p:nvPr>
            <p:ph idx="1"/>
          </p:nvPr>
        </p:nvSpPr>
        <p:spPr>
          <a:xfrm>
            <a:off x="1066800" y="2103120"/>
            <a:ext cx="4296770" cy="3931920"/>
          </a:xfrm>
        </p:spPr>
        <p:txBody>
          <a:bodyPr>
            <a:normAutofit/>
          </a:bodyPr>
          <a:lstStyle/>
          <a:p>
            <a:r>
              <a:rPr lang="en-US" dirty="0"/>
              <a:t>Buddha was born in BC 560 and died at the age of eighty in BC 480. </a:t>
            </a:r>
            <a:r>
              <a:rPr lang="en-US" dirty="0" smtClean="0"/>
              <a:t>Buddha</a:t>
            </a:r>
            <a:r>
              <a:rPr lang="en-US" dirty="0"/>
              <a:t>, whose original name was Siddhartha Gautama, was the founder of Buddhism, the religion and the philosophical system that evolved into a great culture throughout much of southern and eastern Asia</a:t>
            </a:r>
            <a:r>
              <a:rPr lang="en-US" dirty="0" smtClean="0"/>
              <a:t>. (“Ancient History, ” 2015).</a:t>
            </a:r>
          </a:p>
          <a:p>
            <a:endParaRPr lang="en-US" dirty="0"/>
          </a:p>
          <a:p>
            <a:pPr marL="0" indent="0">
              <a:buNone/>
            </a:pPr>
            <a:r>
              <a:rPr lang="en-US" dirty="0" smtClean="0"/>
              <a:t>Image</a:t>
            </a:r>
            <a:r>
              <a:rPr lang="en-US" dirty="0"/>
              <a:t>: </a:t>
            </a:r>
            <a:r>
              <a:rPr lang="en-US" dirty="0">
                <a:hlinkClick r:id="rId2"/>
              </a:rPr>
              <a:t>http://</a:t>
            </a:r>
            <a:r>
              <a:rPr lang="en-US" dirty="0" smtClean="0">
                <a:hlinkClick r:id="rId2"/>
              </a:rPr>
              <a:t>www.examiner.com/article/celebrate-lord-buddha-s-birthday-and-the-full-moon</a:t>
            </a: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14194"/>
            <a:ext cx="4949790" cy="3417015"/>
          </a:xfrm>
          <a:prstGeom prst="rect">
            <a:avLst/>
          </a:prstGeom>
        </p:spPr>
      </p:pic>
    </p:spTree>
    <p:extLst>
      <p:ext uri="{BB962C8B-B14F-4D97-AF65-F5344CB8AC3E}">
        <p14:creationId xmlns:p14="http://schemas.microsoft.com/office/powerpoint/2010/main" val="323709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The Romans Invade</a:t>
            </a:r>
            <a:endParaRPr lang="en-US" sz="4000" dirty="0"/>
          </a:p>
        </p:txBody>
      </p:sp>
      <p:sp>
        <p:nvSpPr>
          <p:cNvPr id="3" name="Content Placeholder 2"/>
          <p:cNvSpPr>
            <a:spLocks noGrp="1"/>
          </p:cNvSpPr>
          <p:nvPr>
            <p:ph idx="1"/>
          </p:nvPr>
        </p:nvSpPr>
        <p:spPr>
          <a:xfrm>
            <a:off x="1066800" y="2103120"/>
            <a:ext cx="4883239" cy="3931920"/>
          </a:xfrm>
        </p:spPr>
        <p:txBody>
          <a:bodyPr>
            <a:normAutofit lnSpcReduction="10000"/>
          </a:bodyPr>
          <a:lstStyle/>
          <a:p>
            <a:r>
              <a:rPr lang="en-US" dirty="0"/>
              <a:t>In 326 BC, Alexander invaded India. The Indians were defeated in the fierce battle, even though they fought with elephants, which the Macedonians had never before seen. Alexander captured </a:t>
            </a:r>
            <a:r>
              <a:rPr lang="en-US" dirty="0" err="1"/>
              <a:t>Porus</a:t>
            </a:r>
            <a:r>
              <a:rPr lang="en-US" dirty="0"/>
              <a:t> and, like the other local rulers he had defeated, allowed him to continue to govern his </a:t>
            </a:r>
            <a:r>
              <a:rPr lang="en-US" dirty="0" smtClean="0"/>
              <a:t>territory. (“Ancient History, ” 2015).</a:t>
            </a:r>
          </a:p>
          <a:p>
            <a:endParaRPr lang="en-US" dirty="0"/>
          </a:p>
          <a:p>
            <a:endParaRPr lang="en-US" dirty="0" smtClean="0"/>
          </a:p>
          <a:p>
            <a:endParaRPr lang="en-US" dirty="0"/>
          </a:p>
          <a:p>
            <a:endParaRPr lang="en-US" dirty="0" smtClean="0"/>
          </a:p>
          <a:p>
            <a:pPr marL="0" indent="0">
              <a:buNone/>
            </a:pPr>
            <a:r>
              <a:rPr lang="en-US" dirty="0"/>
              <a:t>Image</a:t>
            </a:r>
            <a:r>
              <a:rPr lang="en-US" dirty="0" smtClean="0"/>
              <a:t>: </a:t>
            </a:r>
            <a:r>
              <a:rPr lang="en-US" dirty="0" smtClean="0">
                <a:hlinkClick r:id="rId2"/>
              </a:rPr>
              <a:t>https</a:t>
            </a:r>
            <a:r>
              <a:rPr lang="en-US" dirty="0">
                <a:hlinkClick r:id="rId2"/>
              </a:rPr>
              <a:t>://</a:t>
            </a:r>
            <a:r>
              <a:rPr lang="en-US" dirty="0" smtClean="0">
                <a:hlinkClick r:id="rId2"/>
              </a:rPr>
              <a:t>www.quora.com/Why-didnt-Alexander-the-Great-invade-India</a:t>
            </a: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471" y="2014194"/>
            <a:ext cx="3464417" cy="4137632"/>
          </a:xfrm>
          <a:prstGeom prst="rect">
            <a:avLst/>
          </a:prstGeom>
        </p:spPr>
      </p:pic>
    </p:spTree>
    <p:extLst>
      <p:ext uri="{BB962C8B-B14F-4D97-AF65-F5344CB8AC3E}">
        <p14:creationId xmlns:p14="http://schemas.microsoft.com/office/powerpoint/2010/main" val="386368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2558" y="1943360"/>
            <a:ext cx="10058400" cy="1371600"/>
          </a:xfrm>
        </p:spPr>
        <p:txBody>
          <a:bodyPr>
            <a:normAutofit/>
          </a:bodyPr>
          <a:lstStyle/>
          <a:p>
            <a:pPr algn="ctr"/>
            <a:r>
              <a:rPr lang="en-US" sz="6000" dirty="0" smtClean="0"/>
              <a:t>Historical Events</a:t>
            </a:r>
            <a:endParaRPr lang="en-US" sz="6000" dirty="0"/>
          </a:p>
        </p:txBody>
      </p:sp>
    </p:spTree>
    <p:extLst>
      <p:ext uri="{BB962C8B-B14F-4D97-AF65-F5344CB8AC3E}">
        <p14:creationId xmlns:p14="http://schemas.microsoft.com/office/powerpoint/2010/main" val="356992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East India Company</a:t>
            </a:r>
            <a:endParaRPr lang="en-US" dirty="0"/>
          </a:p>
        </p:txBody>
      </p:sp>
      <p:sp>
        <p:nvSpPr>
          <p:cNvPr id="3" name="Content Placeholder 2"/>
          <p:cNvSpPr>
            <a:spLocks noGrp="1"/>
          </p:cNvSpPr>
          <p:nvPr>
            <p:ph idx="1"/>
          </p:nvPr>
        </p:nvSpPr>
        <p:spPr>
          <a:xfrm>
            <a:off x="1159100" y="2103120"/>
            <a:ext cx="4121238" cy="3447674"/>
          </a:xfrm>
        </p:spPr>
        <p:txBody>
          <a:bodyPr/>
          <a:lstStyle/>
          <a:p>
            <a:r>
              <a:rPr lang="en-US" sz="3600" dirty="0" smtClean="0"/>
              <a:t>1600</a:t>
            </a:r>
          </a:p>
          <a:p>
            <a:pPr marL="0" indent="0">
              <a:buNone/>
            </a:pPr>
            <a:r>
              <a:rPr lang="en-US" dirty="0" smtClean="0"/>
              <a:t>Queen </a:t>
            </a:r>
            <a:r>
              <a:rPr lang="en-US" dirty="0"/>
              <a:t>Elizabeth I granted a charter to the East India Company established trading posts in Bombay, Calcutta, and Madras</a:t>
            </a:r>
          </a:p>
        </p:txBody>
      </p:sp>
      <p:pic>
        <p:nvPicPr>
          <p:cNvPr id="4" name="Picture 3"/>
          <p:cNvPicPr>
            <a:picLocks noChangeAspect="1"/>
          </p:cNvPicPr>
          <p:nvPr/>
        </p:nvPicPr>
        <p:blipFill>
          <a:blip r:embed="rId2"/>
          <a:stretch>
            <a:fillRect/>
          </a:stretch>
        </p:blipFill>
        <p:spPr>
          <a:xfrm>
            <a:off x="6324600" y="2103120"/>
            <a:ext cx="4800600" cy="3352800"/>
          </a:xfrm>
          <a:prstGeom prst="rect">
            <a:avLst/>
          </a:prstGeom>
        </p:spPr>
      </p:pic>
    </p:spTree>
    <p:extLst>
      <p:ext uri="{BB962C8B-B14F-4D97-AF65-F5344CB8AC3E}">
        <p14:creationId xmlns:p14="http://schemas.microsoft.com/office/powerpoint/2010/main" val="1800112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170</TotalTime>
  <Words>684</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Savon</vt:lpstr>
      <vt:lpstr>India</vt:lpstr>
      <vt:lpstr>EARLY SETTLEMENT </vt:lpstr>
      <vt:lpstr>The Indus Valley Civilization</vt:lpstr>
      <vt:lpstr>The Disappearance of the Indus Civilization</vt:lpstr>
      <vt:lpstr>Vedic Civilization</vt:lpstr>
      <vt:lpstr>The Buddhist Era</vt:lpstr>
      <vt:lpstr>The Romans Invade</vt:lpstr>
      <vt:lpstr>Historical Events</vt:lpstr>
      <vt:lpstr>East India Company</vt:lpstr>
      <vt:lpstr>The Taj Mahal </vt:lpstr>
      <vt:lpstr>Mohandas Gandhi</vt:lpstr>
      <vt:lpstr>Independence and Partition </vt:lpstr>
      <vt:lpstr>Women in Power </vt:lpstr>
      <vt:lpstr>Natural Disasters </vt:lpstr>
      <vt:lpstr>The Sky's the Limit </vt:lpstr>
      <vt:lpstr>Resources </vt:lpstr>
      <vt:lpstr>Resources </vt:lpstr>
    </vt:vector>
  </TitlesOfParts>
  <Company>Arizona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dc:title>
  <dc:creator>Elizabeth Solis (Student)</dc:creator>
  <cp:lastModifiedBy>Liz</cp:lastModifiedBy>
  <cp:revision>24</cp:revision>
  <dcterms:created xsi:type="dcterms:W3CDTF">2015-09-22T17:55:54Z</dcterms:created>
  <dcterms:modified xsi:type="dcterms:W3CDTF">2015-11-24T20:00:15Z</dcterms:modified>
</cp:coreProperties>
</file>